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sldIdLst>
    <p:sldId id="393" r:id="rId2"/>
    <p:sldId id="435" r:id="rId3"/>
    <p:sldId id="437" r:id="rId4"/>
    <p:sldId id="436" r:id="rId5"/>
    <p:sldId id="438" r:id="rId6"/>
    <p:sldId id="439" r:id="rId7"/>
    <p:sldId id="441" r:id="rId8"/>
    <p:sldId id="440" r:id="rId9"/>
    <p:sldId id="442" r:id="rId10"/>
    <p:sldId id="443" r:id="rId11"/>
  </p:sldIdLst>
  <p:sldSz cx="9906000" cy="6858000" type="A4"/>
  <p:notesSz cx="9842500" cy="6754813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6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  <a:srgbClr val="FFFF66"/>
    <a:srgbClr val="99FF99"/>
    <a:srgbClr val="FFFF00"/>
    <a:srgbClr val="FF3300"/>
    <a:srgbClr val="FFFF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77" autoAdjust="0"/>
    <p:restoredTop sz="94728" autoAdjust="0"/>
  </p:normalViewPr>
  <p:slideViewPr>
    <p:cSldViewPr snapToGrid="0" showGuides="1">
      <p:cViewPr varScale="1">
        <p:scale>
          <a:sx n="57" d="100"/>
          <a:sy n="57" d="100"/>
        </p:scale>
        <p:origin x="1950" y="384"/>
      </p:cViewPr>
      <p:guideLst>
        <p:guide orient="horz" pos="2176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498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90863" y="506413"/>
            <a:ext cx="3660775" cy="25336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4250" y="3208338"/>
            <a:ext cx="7874000" cy="3040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735528-5FBD-F32F-65F9-703E0F7FB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A94A3F4-1A17-75BD-9C74-48F352A7EC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90863" y="506413"/>
            <a:ext cx="3660775" cy="25336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992F530-42C6-A918-BD8C-FE45A02546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84250" y="3208338"/>
            <a:ext cx="7874000" cy="3040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63686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978DB-649B-A6E5-DA34-5A2CBA3BC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C04A3F98-2D23-5491-EC71-919D197411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90863" y="506413"/>
            <a:ext cx="3660775" cy="25336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94EA7B6C-B48F-306F-634B-BA4358F072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84250" y="3208338"/>
            <a:ext cx="7874000" cy="3040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21374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71DDF7-1173-8C36-11CC-591910442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E6CEEB19-594C-289A-24BF-B91E170B0D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90863" y="506413"/>
            <a:ext cx="3660775" cy="25336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D38637CC-6FBD-DA3A-BB67-C9A675C71E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84250" y="3208338"/>
            <a:ext cx="7874000" cy="3040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953083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07A261-2D03-0EA1-0F48-9ABD2CA3F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44CE5EA-0A31-D9F2-016E-D1337DC41D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90863" y="506413"/>
            <a:ext cx="3660775" cy="25336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B3413C6D-47C3-094C-F973-A54F298C5B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84250" y="3208338"/>
            <a:ext cx="7874000" cy="3040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6879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DD93F-70BD-0EEB-E82A-DE154D6EA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21A82BA-0D78-08B5-31C2-AA76628FA3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90863" y="506413"/>
            <a:ext cx="3660775" cy="25336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5A311675-D53D-DA81-565B-AB67404C2F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84250" y="3208338"/>
            <a:ext cx="7874000" cy="3040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52190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85AA71-6ACB-E3C5-B842-BCFEB3980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E5438C77-49E3-199D-A621-AFFB70EF44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90863" y="506413"/>
            <a:ext cx="3660775" cy="25336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338344E1-39BA-34E0-CF13-2C2D298503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84250" y="3208338"/>
            <a:ext cx="7874000" cy="3040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52896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46FD86-7529-857C-BA07-69AEA2BBB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C0B6B91-23B7-27CD-FDA1-2271A1B23C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90863" y="506413"/>
            <a:ext cx="3660775" cy="25336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BC5487EB-154B-B6EC-6F76-5F326696FD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84250" y="3208338"/>
            <a:ext cx="7874000" cy="3040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70760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A7701B-923F-851A-3AF0-DDB23128B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965EE5EE-12B9-C10B-6224-10FAD248FE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90863" y="506413"/>
            <a:ext cx="3660775" cy="25336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2C8E2F6-8ABF-B05E-7F2B-39013E077F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84250" y="3208338"/>
            <a:ext cx="7874000" cy="3040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32309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85692-EB7F-6C81-059A-D524562FB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A49C21AB-118D-DF50-0F01-2B524C7B8E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90863" y="506413"/>
            <a:ext cx="3660775" cy="25336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3F419F58-6320-DC2E-BE97-8EED509297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84250" y="3208338"/>
            <a:ext cx="7874000" cy="3040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78884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0EE68-D366-466C-BBE1-D6E03B649E65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383214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F2F70-1E99-402A-A3B9-CC36204646B0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294525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7446E-C4B2-4E83-A047-7C360FF1E4A6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982234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D0346-7714-4A57-8759-54A32E11729A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052741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B7AFD-A19B-448E-8B63-8391885D8652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602813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B8959-CC2F-41F5-A649-51F12F42B726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57961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A8824-40A3-4D98-B837-5AF880F0DADE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742783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C8005-5C28-4922-BFA2-B3B6C8E43C4E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243185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86F5C-38AE-4FFC-A7B4-53A57F314462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361251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35CC0-9CDC-4B99-9960-362EB1B8A890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394746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D0999-5C6A-4213-BD02-EE0E17BA1717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656983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/>
              <a:t>Haga clic para modificar el estilo de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/>
              <a:t>Haga clic para modificar el estilo de texto patrón</a:t>
            </a:r>
          </a:p>
          <a:p>
            <a:pPr lvl="1"/>
            <a:r>
              <a:rPr lang="es-ES_tradnl" altLang="es-ES"/>
              <a:t>Segundo nivel</a:t>
            </a:r>
          </a:p>
          <a:p>
            <a:pPr lvl="2"/>
            <a:r>
              <a:rPr lang="es-ES_tradnl" altLang="es-ES"/>
              <a:t>Tercer nivel</a:t>
            </a:r>
          </a:p>
          <a:p>
            <a:pPr lvl="3"/>
            <a:r>
              <a:rPr lang="es-ES_tradnl" altLang="es-ES"/>
              <a:t>Cuarto nivel</a:t>
            </a:r>
          </a:p>
          <a:p>
            <a:pPr lvl="4"/>
            <a:r>
              <a:rPr lang="es-ES_tradnl" alt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defTabSz="762000">
              <a:defRPr sz="1400"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defTabSz="762000">
              <a:defRPr sz="1400"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762000">
              <a:defRPr sz="1400"/>
            </a:lvl1pPr>
          </a:lstStyle>
          <a:p>
            <a:pPr>
              <a:defRPr/>
            </a:pPr>
            <a:fld id="{C6A27DF5-C37E-4B49-B967-3850197CC038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B98CE71-CB15-AC53-309D-3A53B8F80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8" y="218198"/>
            <a:ext cx="3410555" cy="132159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88356FF-F0EF-9345-5A76-A9B8FC4C92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89" y="1539788"/>
            <a:ext cx="8874022" cy="2074269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05A1369D-A8FA-2314-C728-563DC6848603}"/>
              </a:ext>
            </a:extLst>
          </p:cNvPr>
          <p:cNvSpPr txBox="1"/>
          <p:nvPr/>
        </p:nvSpPr>
        <p:spPr>
          <a:xfrm>
            <a:off x="130628" y="4048257"/>
            <a:ext cx="97753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Introduction</a:t>
            </a:r>
            <a:r>
              <a:rPr lang="en-US" sz="3200" dirty="0"/>
              <a:t>: </a:t>
            </a:r>
          </a:p>
          <a:p>
            <a:r>
              <a:rPr lang="en-US" sz="3200" b="1" dirty="0"/>
              <a:t>why editors </a:t>
            </a:r>
            <a:r>
              <a:rPr lang="en-US" sz="2400" dirty="0"/>
              <a:t>[of good scientific journals] </a:t>
            </a:r>
            <a:r>
              <a:rPr lang="en-US" sz="3200" b="1" dirty="0"/>
              <a:t>reject</a:t>
            </a:r>
            <a:r>
              <a:rPr lang="en-US" sz="3200" dirty="0"/>
              <a:t> </a:t>
            </a:r>
            <a:r>
              <a:rPr lang="en-US" sz="2400" dirty="0"/>
              <a:t>[a lot of] </a:t>
            </a:r>
            <a:r>
              <a:rPr lang="en-US" sz="3200" b="1" dirty="0"/>
              <a:t>papers?</a:t>
            </a:r>
          </a:p>
          <a:p>
            <a:endParaRPr lang="en-US" sz="3200" dirty="0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BD4907EE-C953-CD87-CC0B-E877A4F03C71}"/>
              </a:ext>
            </a:extLst>
          </p:cNvPr>
          <p:cNvGrpSpPr/>
          <p:nvPr/>
        </p:nvGrpSpPr>
        <p:grpSpPr>
          <a:xfrm>
            <a:off x="7852584" y="6256382"/>
            <a:ext cx="1959632" cy="506948"/>
            <a:chOff x="10302026" y="6431765"/>
            <a:chExt cx="1962658" cy="416507"/>
          </a:xfrm>
        </p:grpSpPr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id="{4D78C350-0A4E-E54F-B746-B1DD42218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026" y="6431765"/>
              <a:ext cx="1865797" cy="1946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78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51792" tIns="25897" rIns="51792" bIns="25897">
              <a:spAutoFit/>
            </a:bodyPr>
            <a:lstStyle/>
            <a:p>
              <a:pPr algn="ctr" defTabSz="303602"/>
              <a:r>
                <a:rPr lang="es-ES_tradnl" sz="1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Gustavo A. </a:t>
              </a:r>
              <a:r>
                <a:rPr lang="es-ES_tradnl" sz="1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Slafer</a:t>
              </a:r>
              <a:endParaRPr lang="es-ES_tradnl" sz="12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36EBF4F3-0DD1-39E2-6699-779366756B06}"/>
                </a:ext>
              </a:extLst>
            </p:cNvPr>
            <p:cNvGrpSpPr/>
            <p:nvPr/>
          </p:nvGrpSpPr>
          <p:grpSpPr>
            <a:xfrm>
              <a:off x="10326203" y="6618341"/>
              <a:ext cx="1938481" cy="229931"/>
              <a:chOff x="10326203" y="6618341"/>
              <a:chExt cx="1938481" cy="229931"/>
            </a:xfrm>
          </p:grpSpPr>
          <p:pic>
            <p:nvPicPr>
              <p:cNvPr id="20" name="Picture 39">
                <a:extLst>
                  <a:ext uri="{FF2B5EF4-FFF2-40B4-BE49-F238E27FC236}">
                    <a16:creationId xmlns:a16="http://schemas.microsoft.com/office/drawing/2014/main" id="{E66ADDEB-4203-D68C-8DE7-CF6A0A38A5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26203" y="6619371"/>
                <a:ext cx="754437" cy="2270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1" name="Picture 3">
                <a:extLst>
                  <a:ext uri="{FF2B5EF4-FFF2-40B4-BE49-F238E27FC236}">
                    <a16:creationId xmlns:a16="http://schemas.microsoft.com/office/drawing/2014/main" id="{ABF40FB9-D9EB-1174-A8C3-B83107F80B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27735" y="6618341"/>
                <a:ext cx="636949" cy="229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49" descr="C:\Users\Usuario\Pictures\Agrotecnio_petit.jpg">
                <a:extLst>
                  <a:ext uri="{FF2B5EF4-FFF2-40B4-BE49-F238E27FC236}">
                    <a16:creationId xmlns:a16="http://schemas.microsoft.com/office/drawing/2014/main" id="{8D7C21FA-6B2D-8244-F36E-93AE5B71A2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81418" y="6619898"/>
                <a:ext cx="550911" cy="2265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00751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C28DB-F473-72E7-AF15-54A7DEDD3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ADA74486-E39D-C687-5CFB-E01A7A5159FD}"/>
              </a:ext>
            </a:extLst>
          </p:cNvPr>
          <p:cNvSpPr txBox="1"/>
          <p:nvPr/>
        </p:nvSpPr>
        <p:spPr>
          <a:xfrm>
            <a:off x="200680" y="353586"/>
            <a:ext cx="8705126" cy="5710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Quality of research is essential…. But it may not be enough. </a:t>
            </a:r>
          </a:p>
          <a:p>
            <a:pPr marL="457200" lvl="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GB" sz="3200" dirty="0"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457200" lvl="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Quality in writing to highlight the scientific quality is critical, for acceptance and even more for impact with the potential readers (many papers in best journals are ignored)</a:t>
            </a:r>
          </a:p>
          <a:p>
            <a:pPr marL="457200" lvl="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GB" sz="3200" kern="100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Robert will trigger some ideas for later discussion </a:t>
            </a:r>
            <a:r>
              <a:rPr lang="en-GB" sz="3200" kern="10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on this</a:t>
            </a:r>
            <a:endParaRPr lang="es-ES" sz="40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A2A57F0F-8FB7-D7C2-1E08-395E888A125A}"/>
              </a:ext>
            </a:extLst>
          </p:cNvPr>
          <p:cNvGrpSpPr/>
          <p:nvPr/>
        </p:nvGrpSpPr>
        <p:grpSpPr>
          <a:xfrm>
            <a:off x="7852584" y="6256382"/>
            <a:ext cx="1959632" cy="506948"/>
            <a:chOff x="10302026" y="6431765"/>
            <a:chExt cx="1962658" cy="416507"/>
          </a:xfrm>
        </p:grpSpPr>
        <p:sp>
          <p:nvSpPr>
            <p:cNvPr id="3" name="Rectangle 14">
              <a:extLst>
                <a:ext uri="{FF2B5EF4-FFF2-40B4-BE49-F238E27FC236}">
                  <a16:creationId xmlns:a16="http://schemas.microsoft.com/office/drawing/2014/main" id="{6D1E635C-54EC-2FE2-AE4B-2054FC4F3A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026" y="6431765"/>
              <a:ext cx="1865797" cy="1946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78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51792" tIns="25897" rIns="51792" bIns="25897">
              <a:spAutoFit/>
            </a:bodyPr>
            <a:lstStyle/>
            <a:p>
              <a:pPr algn="ctr" defTabSz="303602"/>
              <a:r>
                <a:rPr lang="es-ES_tradnl" sz="1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Gustavo A. </a:t>
              </a:r>
              <a:r>
                <a:rPr lang="es-ES_tradnl" sz="1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Slafer</a:t>
              </a:r>
              <a:endParaRPr lang="es-ES_tradnl" sz="12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7149F13C-8DD0-925C-C640-DABA353C1C26}"/>
                </a:ext>
              </a:extLst>
            </p:cNvPr>
            <p:cNvGrpSpPr/>
            <p:nvPr/>
          </p:nvGrpSpPr>
          <p:grpSpPr>
            <a:xfrm>
              <a:off x="10326203" y="6618341"/>
              <a:ext cx="1938481" cy="229931"/>
              <a:chOff x="10326203" y="6618341"/>
              <a:chExt cx="1938481" cy="229931"/>
            </a:xfrm>
          </p:grpSpPr>
          <p:pic>
            <p:nvPicPr>
              <p:cNvPr id="5" name="Picture 39">
                <a:extLst>
                  <a:ext uri="{FF2B5EF4-FFF2-40B4-BE49-F238E27FC236}">
                    <a16:creationId xmlns:a16="http://schemas.microsoft.com/office/drawing/2014/main" id="{CAB03DAC-D1E4-1B84-4993-828D0C4575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26203" y="6619371"/>
                <a:ext cx="754437" cy="2270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" name="Picture 3">
                <a:extLst>
                  <a:ext uri="{FF2B5EF4-FFF2-40B4-BE49-F238E27FC236}">
                    <a16:creationId xmlns:a16="http://schemas.microsoft.com/office/drawing/2014/main" id="{B9BFFB13-62EA-AC5A-D448-DC53BF20FE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27735" y="6618341"/>
                <a:ext cx="636949" cy="229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49" descr="C:\Users\Usuario\Pictures\Agrotecnio_petit.jpg">
                <a:extLst>
                  <a:ext uri="{FF2B5EF4-FFF2-40B4-BE49-F238E27FC236}">
                    <a16:creationId xmlns:a16="http://schemas.microsoft.com/office/drawing/2014/main" id="{58695F7B-8503-367A-CF41-F573A75E73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81418" y="6619898"/>
                <a:ext cx="550911" cy="2265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145932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D56BF-3139-3EC6-5564-682B3DA61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C07ABC1-1D1C-AA29-5387-C17EC2192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640" y="27367"/>
            <a:ext cx="3760435" cy="230253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2A6C17E8-1A65-AA09-7241-3683826634A0}"/>
              </a:ext>
            </a:extLst>
          </p:cNvPr>
          <p:cNvSpPr/>
          <p:nvPr/>
        </p:nvSpPr>
        <p:spPr>
          <a:xfrm>
            <a:off x="2873829" y="2318783"/>
            <a:ext cx="38142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Papers </a:t>
            </a:r>
            <a:r>
              <a:rPr lang="en-GB" sz="2400" dirty="0"/>
              <a:t>in scientific journals</a:t>
            </a:r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06933F60-C6C9-8EE2-5052-E8892653649D}"/>
              </a:ext>
            </a:extLst>
          </p:cNvPr>
          <p:cNvSpPr/>
          <p:nvPr/>
        </p:nvSpPr>
        <p:spPr bwMode="auto">
          <a:xfrm>
            <a:off x="1393371" y="986974"/>
            <a:ext cx="1291772" cy="2104572"/>
          </a:xfrm>
          <a:custGeom>
            <a:avLst/>
            <a:gdLst>
              <a:gd name="connsiteX0" fmla="*/ 0 w 1741714"/>
              <a:gd name="connsiteY0" fmla="*/ 2104572 h 2104572"/>
              <a:gd name="connsiteX1" fmla="*/ 725714 w 1741714"/>
              <a:gd name="connsiteY1" fmla="*/ 449943 h 2104572"/>
              <a:gd name="connsiteX2" fmla="*/ 1741714 w 1741714"/>
              <a:gd name="connsiteY2" fmla="*/ 0 h 210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1714" h="2104572">
                <a:moveTo>
                  <a:pt x="0" y="2104572"/>
                </a:moveTo>
                <a:cubicBezTo>
                  <a:pt x="217714" y="1452638"/>
                  <a:pt x="435428" y="800705"/>
                  <a:pt x="725714" y="449943"/>
                </a:cubicBezTo>
                <a:cubicBezTo>
                  <a:pt x="1016000" y="99181"/>
                  <a:pt x="1378857" y="49590"/>
                  <a:pt x="1741714" y="0"/>
                </a:cubicBezTo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1222F130-AB39-94EB-6A8A-3F6D933DD510}"/>
              </a:ext>
            </a:extLst>
          </p:cNvPr>
          <p:cNvSpPr/>
          <p:nvPr/>
        </p:nvSpPr>
        <p:spPr bwMode="auto">
          <a:xfrm flipH="1">
            <a:off x="6683272" y="916636"/>
            <a:ext cx="820056" cy="2104572"/>
          </a:xfrm>
          <a:custGeom>
            <a:avLst/>
            <a:gdLst>
              <a:gd name="connsiteX0" fmla="*/ 0 w 1741714"/>
              <a:gd name="connsiteY0" fmla="*/ 2104572 h 2104572"/>
              <a:gd name="connsiteX1" fmla="*/ 725714 w 1741714"/>
              <a:gd name="connsiteY1" fmla="*/ 449943 h 2104572"/>
              <a:gd name="connsiteX2" fmla="*/ 1741714 w 1741714"/>
              <a:gd name="connsiteY2" fmla="*/ 0 h 210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1714" h="2104572">
                <a:moveTo>
                  <a:pt x="0" y="2104572"/>
                </a:moveTo>
                <a:cubicBezTo>
                  <a:pt x="217714" y="1452638"/>
                  <a:pt x="435428" y="800705"/>
                  <a:pt x="725714" y="449943"/>
                </a:cubicBezTo>
                <a:cubicBezTo>
                  <a:pt x="1016000" y="99181"/>
                  <a:pt x="1378857" y="49590"/>
                  <a:pt x="1741714" y="0"/>
                </a:cubicBezTo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949AB68-41C4-F74A-4856-65EBBD721C3F}"/>
              </a:ext>
            </a:extLst>
          </p:cNvPr>
          <p:cNvCxnSpPr/>
          <p:nvPr/>
        </p:nvCxnSpPr>
        <p:spPr bwMode="auto">
          <a:xfrm>
            <a:off x="2569029" y="3926247"/>
            <a:ext cx="406580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2"/>
            </a:solidFill>
            <a:prstDash val="dashDot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DA41E8E-9F4E-5A39-87B4-2355D4482652}"/>
              </a:ext>
            </a:extLst>
          </p:cNvPr>
          <p:cNvSpPr/>
          <p:nvPr/>
        </p:nvSpPr>
        <p:spPr>
          <a:xfrm>
            <a:off x="1152973" y="5628423"/>
            <a:ext cx="68979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/>
              <a:t>Papers are published for the readers NOT for the authors</a:t>
            </a:r>
            <a:endParaRPr lang="en-GB" sz="3600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F89A781F-EEF8-9CBB-6C1A-E7E4CEC43C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928" y="1035940"/>
            <a:ext cx="1933845" cy="1581371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77A0C0A4-FF4D-8F82-3E55-B52D43FE856D}"/>
              </a:ext>
            </a:extLst>
          </p:cNvPr>
          <p:cNvSpPr/>
          <p:nvPr/>
        </p:nvSpPr>
        <p:spPr>
          <a:xfrm>
            <a:off x="201227" y="361477"/>
            <a:ext cx="19338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Editor and Reviewers</a:t>
            </a:r>
            <a:endParaRPr lang="en-GB" sz="2400" dirty="0"/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4DC53CC5-93A0-009D-0AD5-7E159703152A}"/>
              </a:ext>
            </a:extLst>
          </p:cNvPr>
          <p:cNvGrpSpPr/>
          <p:nvPr/>
        </p:nvGrpSpPr>
        <p:grpSpPr>
          <a:xfrm>
            <a:off x="7852584" y="6256382"/>
            <a:ext cx="1959632" cy="506948"/>
            <a:chOff x="10302026" y="6431765"/>
            <a:chExt cx="1962658" cy="416507"/>
          </a:xfrm>
        </p:grpSpPr>
        <p:sp>
          <p:nvSpPr>
            <p:cNvPr id="19" name="Rectangle 14">
              <a:extLst>
                <a:ext uri="{FF2B5EF4-FFF2-40B4-BE49-F238E27FC236}">
                  <a16:creationId xmlns:a16="http://schemas.microsoft.com/office/drawing/2014/main" id="{11D09980-D11C-5606-76C5-B786EDFB1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026" y="6431765"/>
              <a:ext cx="1865797" cy="1946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78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51792" tIns="25897" rIns="51792" bIns="25897">
              <a:spAutoFit/>
            </a:bodyPr>
            <a:lstStyle/>
            <a:p>
              <a:pPr algn="ctr" defTabSz="303602"/>
              <a:r>
                <a:rPr lang="es-ES_tradnl" sz="1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Gustavo A. </a:t>
              </a:r>
              <a:r>
                <a:rPr lang="es-ES_tradnl" sz="1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Slafer</a:t>
              </a:r>
              <a:endParaRPr lang="es-ES_tradnl" sz="12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753EECAE-8341-ED6C-6C91-C67BBDBBCBCC}"/>
                </a:ext>
              </a:extLst>
            </p:cNvPr>
            <p:cNvGrpSpPr/>
            <p:nvPr/>
          </p:nvGrpSpPr>
          <p:grpSpPr>
            <a:xfrm>
              <a:off x="10326203" y="6618341"/>
              <a:ext cx="1938481" cy="229931"/>
              <a:chOff x="10326203" y="6618341"/>
              <a:chExt cx="1938481" cy="229931"/>
            </a:xfrm>
          </p:grpSpPr>
          <p:pic>
            <p:nvPicPr>
              <p:cNvPr id="21" name="Picture 39">
                <a:extLst>
                  <a:ext uri="{FF2B5EF4-FFF2-40B4-BE49-F238E27FC236}">
                    <a16:creationId xmlns:a16="http://schemas.microsoft.com/office/drawing/2014/main" id="{0002DD6E-2558-2425-946C-B543C99E3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26203" y="6619371"/>
                <a:ext cx="754437" cy="2270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2" name="Picture 3">
                <a:extLst>
                  <a:ext uri="{FF2B5EF4-FFF2-40B4-BE49-F238E27FC236}">
                    <a16:creationId xmlns:a16="http://schemas.microsoft.com/office/drawing/2014/main" id="{1FA139F2-ECCE-9B99-96FC-DF5C36B643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27735" y="6618341"/>
                <a:ext cx="636949" cy="229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49" descr="C:\Users\Usuario\Pictures\Agrotecnio_petit.jpg">
                <a:extLst>
                  <a:ext uri="{FF2B5EF4-FFF2-40B4-BE49-F238E27FC236}">
                    <a16:creationId xmlns:a16="http://schemas.microsoft.com/office/drawing/2014/main" id="{655D8009-64E5-EA15-AC3C-D1908573C3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81418" y="6619898"/>
                <a:ext cx="550911" cy="2265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87AB9868-AA10-1317-64E2-9C0EFC9E6E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8863" y="2937315"/>
            <a:ext cx="3280032" cy="257994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6ECBE38-347A-A144-2156-665BE52B5D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53231" y="3048914"/>
            <a:ext cx="2992624" cy="224446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49E10B43-B624-AE87-0F88-F1AA5159992F}"/>
              </a:ext>
            </a:extLst>
          </p:cNvPr>
          <p:cNvSpPr/>
          <p:nvPr/>
        </p:nvSpPr>
        <p:spPr>
          <a:xfrm>
            <a:off x="891947" y="5293382"/>
            <a:ext cx="83826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Author						     Reader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4EFF41D0-E1F0-AE02-F13E-70FF2AEA22F9}"/>
              </a:ext>
            </a:extLst>
          </p:cNvPr>
          <p:cNvSpPr/>
          <p:nvPr/>
        </p:nvSpPr>
        <p:spPr>
          <a:xfrm>
            <a:off x="7170705" y="1035940"/>
            <a:ext cx="2105737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Huge discrimination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99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2" grpId="0"/>
      <p:bldP spid="17" grpId="0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195A6A4-FC97-3D24-A485-79D195D6B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2 Rectángulo">
            <a:extLst>
              <a:ext uri="{FF2B5EF4-FFF2-40B4-BE49-F238E27FC236}">
                <a16:creationId xmlns:a16="http://schemas.microsoft.com/office/drawing/2014/main" id="{1526F632-7FF8-BD9F-84B1-BBAC43D129C1}"/>
              </a:ext>
            </a:extLst>
          </p:cNvPr>
          <p:cNvSpPr/>
          <p:nvPr/>
        </p:nvSpPr>
        <p:spPr>
          <a:xfrm>
            <a:off x="6427786" y="67877"/>
            <a:ext cx="347821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/>
              <a:t>1.8 million articles published each year</a:t>
            </a:r>
          </a:p>
          <a:p>
            <a:pPr marL="446088" indent="-446088">
              <a:defRPr/>
            </a:pPr>
            <a:endParaRPr lang="en-US" sz="2400" b="1" dirty="0"/>
          </a:p>
          <a:p>
            <a:pPr>
              <a:defRPr/>
            </a:pPr>
            <a:r>
              <a:rPr lang="en-US" sz="1800" b="1" i="1" dirty="0"/>
              <a:t>2012 STM Report </a:t>
            </a:r>
          </a:p>
          <a:p>
            <a:pPr>
              <a:defRPr/>
            </a:pPr>
            <a:r>
              <a:rPr lang="en-US" sz="1600" b="1" i="1" dirty="0"/>
              <a:t>(International Association of Scientific, Technical and Medical Publishers)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001F769-9D41-FF10-4E11-34CEAB9EA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376048"/>
            <a:ext cx="6210776" cy="5453015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6268C1D1-4943-7428-E8FB-4140616D5B31}"/>
              </a:ext>
            </a:extLst>
          </p:cNvPr>
          <p:cNvSpPr/>
          <p:nvPr/>
        </p:nvSpPr>
        <p:spPr>
          <a:xfrm>
            <a:off x="5700894" y="3810421"/>
            <a:ext cx="420510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Annual research article output </a:t>
            </a:r>
            <a:r>
              <a:rPr lang="en-GB" dirty="0"/>
              <a:t>(3% annual growth)</a:t>
            </a:r>
          </a:p>
          <a:p>
            <a:endParaRPr lang="en-GB" sz="2000" dirty="0"/>
          </a:p>
          <a:p>
            <a:r>
              <a:rPr lang="en-GB" sz="2000" dirty="0"/>
              <a:t>Doubling time for annual output for articles of just under 24 years</a:t>
            </a:r>
          </a:p>
          <a:p>
            <a:endParaRPr lang="en-GB" sz="1600" i="1" dirty="0"/>
          </a:p>
          <a:p>
            <a:r>
              <a:rPr lang="en-GB" sz="1600" i="1" dirty="0" err="1"/>
              <a:t>Jinha</a:t>
            </a:r>
            <a:r>
              <a:rPr lang="en-GB" sz="1600" i="1" dirty="0"/>
              <a:t>, 2010. Learned Publishing, 23:258–263</a:t>
            </a:r>
            <a:endParaRPr lang="en-GB" sz="2000" i="1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8448909-EE77-C638-0087-09F509EBC98C}"/>
              </a:ext>
            </a:extLst>
          </p:cNvPr>
          <p:cNvSpPr/>
          <p:nvPr/>
        </p:nvSpPr>
        <p:spPr>
          <a:xfrm>
            <a:off x="0" y="65565"/>
            <a:ext cx="589484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/>
              <a:t>How much must a Reader read?</a:t>
            </a:r>
          </a:p>
          <a:p>
            <a:r>
              <a:rPr lang="en-GB" sz="2800" b="1" dirty="0"/>
              <a:t>Ideal world: EVERYTHING</a:t>
            </a:r>
          </a:p>
          <a:p>
            <a:r>
              <a:rPr lang="en-GB" sz="2800" b="1" dirty="0"/>
              <a:t>How much is everything?</a:t>
            </a:r>
            <a:endParaRPr lang="en-GB" sz="2800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0EF8C116-81D0-6982-78FE-CAA104170320}"/>
              </a:ext>
            </a:extLst>
          </p:cNvPr>
          <p:cNvGrpSpPr/>
          <p:nvPr/>
        </p:nvGrpSpPr>
        <p:grpSpPr>
          <a:xfrm>
            <a:off x="7852584" y="6256382"/>
            <a:ext cx="1959632" cy="506948"/>
            <a:chOff x="10302026" y="6431765"/>
            <a:chExt cx="1962658" cy="416507"/>
          </a:xfrm>
        </p:grpSpPr>
        <p:sp>
          <p:nvSpPr>
            <p:cNvPr id="7" name="Rectangle 14">
              <a:extLst>
                <a:ext uri="{FF2B5EF4-FFF2-40B4-BE49-F238E27FC236}">
                  <a16:creationId xmlns:a16="http://schemas.microsoft.com/office/drawing/2014/main" id="{9D368476-F18A-1630-6724-033707FD37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026" y="6431765"/>
              <a:ext cx="1865797" cy="1946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78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51792" tIns="25897" rIns="51792" bIns="25897">
              <a:spAutoFit/>
            </a:bodyPr>
            <a:lstStyle/>
            <a:p>
              <a:pPr algn="ctr" defTabSz="303602"/>
              <a:r>
                <a:rPr lang="es-ES_tradnl" sz="1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Gustavo A. </a:t>
              </a:r>
              <a:r>
                <a:rPr lang="es-ES_tradnl" sz="1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Slafer</a:t>
              </a:r>
              <a:endParaRPr lang="es-ES_tradnl" sz="12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7546AE57-B304-69BB-919B-D2A2082C4AA0}"/>
                </a:ext>
              </a:extLst>
            </p:cNvPr>
            <p:cNvGrpSpPr/>
            <p:nvPr/>
          </p:nvGrpSpPr>
          <p:grpSpPr>
            <a:xfrm>
              <a:off x="10326203" y="6618341"/>
              <a:ext cx="1938481" cy="229931"/>
              <a:chOff x="10326203" y="6618341"/>
              <a:chExt cx="1938481" cy="229931"/>
            </a:xfrm>
          </p:grpSpPr>
          <p:pic>
            <p:nvPicPr>
              <p:cNvPr id="17" name="Picture 39">
                <a:extLst>
                  <a:ext uri="{FF2B5EF4-FFF2-40B4-BE49-F238E27FC236}">
                    <a16:creationId xmlns:a16="http://schemas.microsoft.com/office/drawing/2014/main" id="{BA33D06B-DB8A-1950-955C-869D568330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26203" y="6619371"/>
                <a:ext cx="754437" cy="2270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8" name="Picture 3">
                <a:extLst>
                  <a:ext uri="{FF2B5EF4-FFF2-40B4-BE49-F238E27FC236}">
                    <a16:creationId xmlns:a16="http://schemas.microsoft.com/office/drawing/2014/main" id="{D0C496EB-BB98-6638-7A0F-4FFDDA3BE0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27735" y="6618341"/>
                <a:ext cx="636949" cy="229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49" descr="C:\Users\Usuario\Pictures\Agrotecnio_petit.jpg">
                <a:extLst>
                  <a:ext uri="{FF2B5EF4-FFF2-40B4-BE49-F238E27FC236}">
                    <a16:creationId xmlns:a16="http://schemas.microsoft.com/office/drawing/2014/main" id="{26C1A380-5F92-9021-A15F-291BDD8A60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81418" y="6619898"/>
                <a:ext cx="550911" cy="2265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94095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C33CF-506B-2863-5C3D-2CE84BF85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80D56800-D857-AA5F-8734-5FE8BEDBDC1C}"/>
              </a:ext>
            </a:extLst>
          </p:cNvPr>
          <p:cNvGrpSpPr/>
          <p:nvPr/>
        </p:nvGrpSpPr>
        <p:grpSpPr>
          <a:xfrm>
            <a:off x="7852584" y="6256382"/>
            <a:ext cx="1959632" cy="506948"/>
            <a:chOff x="10302026" y="6431765"/>
            <a:chExt cx="1962658" cy="416507"/>
          </a:xfrm>
        </p:grpSpPr>
        <p:sp>
          <p:nvSpPr>
            <p:cNvPr id="13" name="Rectangle 14">
              <a:extLst>
                <a:ext uri="{FF2B5EF4-FFF2-40B4-BE49-F238E27FC236}">
                  <a16:creationId xmlns:a16="http://schemas.microsoft.com/office/drawing/2014/main" id="{7AC480F6-470D-853B-F0B7-0A89AF2001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026" y="6431765"/>
              <a:ext cx="1865797" cy="1946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78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51792" tIns="25897" rIns="51792" bIns="25897">
              <a:spAutoFit/>
            </a:bodyPr>
            <a:lstStyle/>
            <a:p>
              <a:pPr algn="ctr" defTabSz="303602"/>
              <a:r>
                <a:rPr lang="es-ES_tradnl" sz="1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Gustavo A. </a:t>
              </a:r>
              <a:r>
                <a:rPr lang="es-ES_tradnl" sz="1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Slafer</a:t>
              </a:r>
              <a:endParaRPr lang="es-ES_tradnl" sz="12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6A0C97ED-1A47-E6C3-7446-F85EC1D829B3}"/>
                </a:ext>
              </a:extLst>
            </p:cNvPr>
            <p:cNvGrpSpPr/>
            <p:nvPr/>
          </p:nvGrpSpPr>
          <p:grpSpPr>
            <a:xfrm>
              <a:off x="10326203" y="6618341"/>
              <a:ext cx="1938481" cy="229931"/>
              <a:chOff x="10326203" y="6618341"/>
              <a:chExt cx="1938481" cy="229931"/>
            </a:xfrm>
          </p:grpSpPr>
          <p:pic>
            <p:nvPicPr>
              <p:cNvPr id="15" name="Picture 39">
                <a:extLst>
                  <a:ext uri="{FF2B5EF4-FFF2-40B4-BE49-F238E27FC236}">
                    <a16:creationId xmlns:a16="http://schemas.microsoft.com/office/drawing/2014/main" id="{80A5B6C5-8E8E-B349-BE44-2D3214A41F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26203" y="6619371"/>
                <a:ext cx="754437" cy="2270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6" name="Picture 3">
                <a:extLst>
                  <a:ext uri="{FF2B5EF4-FFF2-40B4-BE49-F238E27FC236}">
                    <a16:creationId xmlns:a16="http://schemas.microsoft.com/office/drawing/2014/main" id="{0DEBFDA5-F660-5790-9F09-84CB569DB1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27735" y="6618341"/>
                <a:ext cx="636949" cy="229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49" descr="C:\Users\Usuario\Pictures\Agrotecnio_petit.jpg">
                <a:extLst>
                  <a:ext uri="{FF2B5EF4-FFF2-40B4-BE49-F238E27FC236}">
                    <a16:creationId xmlns:a16="http://schemas.microsoft.com/office/drawing/2014/main" id="{76FC2260-F215-E947-40D6-ED462F7FCB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81418" y="6619898"/>
                <a:ext cx="550911" cy="2265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" name="1 Rectángulo redondeado">
            <a:extLst>
              <a:ext uri="{FF2B5EF4-FFF2-40B4-BE49-F238E27FC236}">
                <a16:creationId xmlns:a16="http://schemas.microsoft.com/office/drawing/2014/main" id="{02ED2ACD-D2A9-A528-189B-2B01784FBD0E}"/>
              </a:ext>
            </a:extLst>
          </p:cNvPr>
          <p:cNvSpPr/>
          <p:nvPr/>
        </p:nvSpPr>
        <p:spPr bwMode="auto">
          <a:xfrm>
            <a:off x="72826" y="78581"/>
            <a:ext cx="9833174" cy="6751637"/>
          </a:xfrm>
          <a:prstGeom prst="roundRect">
            <a:avLst/>
          </a:prstGeom>
          <a:solidFill>
            <a:srgbClr val="CC99FF"/>
          </a:solidFill>
          <a:ln w="38100" cap="flat" cmpd="sng" algn="ctr">
            <a:solidFill>
              <a:srgbClr val="9900CC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5" name="18 Elipse">
            <a:extLst>
              <a:ext uri="{FF2B5EF4-FFF2-40B4-BE49-F238E27FC236}">
                <a16:creationId xmlns:a16="http://schemas.microsoft.com/office/drawing/2014/main" id="{49F233CB-F07C-CB93-4BCF-422B7BC67959}"/>
              </a:ext>
            </a:extLst>
          </p:cNvPr>
          <p:cNvSpPr/>
          <p:nvPr/>
        </p:nvSpPr>
        <p:spPr bwMode="auto">
          <a:xfrm>
            <a:off x="7529473" y="5482292"/>
            <a:ext cx="2209006" cy="13456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ca-ES" sz="2400"/>
          </a:p>
        </p:txBody>
      </p:sp>
      <p:sp>
        <p:nvSpPr>
          <p:cNvPr id="6" name="19 Elipse">
            <a:extLst>
              <a:ext uri="{FF2B5EF4-FFF2-40B4-BE49-F238E27FC236}">
                <a16:creationId xmlns:a16="http://schemas.microsoft.com/office/drawing/2014/main" id="{C6CFBA6B-0A70-FBCA-C810-10F5FE62C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0034" y="6061672"/>
            <a:ext cx="508394" cy="505552"/>
          </a:xfrm>
          <a:prstGeom prst="ellipse">
            <a:avLst/>
          </a:prstGeom>
          <a:solidFill>
            <a:srgbClr val="FFCCFF"/>
          </a:solidFill>
          <a:ln w="28575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ca-ES" altLang="es-ES" sz="2400"/>
          </a:p>
        </p:txBody>
      </p:sp>
      <p:sp>
        <p:nvSpPr>
          <p:cNvPr id="7" name="20 Rectángulo">
            <a:extLst>
              <a:ext uri="{FF2B5EF4-FFF2-40B4-BE49-F238E27FC236}">
                <a16:creationId xmlns:a16="http://schemas.microsoft.com/office/drawing/2014/main" id="{AF3B7490-828E-0142-3887-CA3DC6B92389}"/>
              </a:ext>
            </a:extLst>
          </p:cNvPr>
          <p:cNvSpPr/>
          <p:nvPr/>
        </p:nvSpPr>
        <p:spPr>
          <a:xfrm>
            <a:off x="4746952" y="4964017"/>
            <a:ext cx="34165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 of papers published in “my field” [c. 100K y</a:t>
            </a:r>
            <a:r>
              <a:rPr lang="en-US" sz="2400" baseline="30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21 Elipse">
            <a:extLst>
              <a:ext uri="{FF2B5EF4-FFF2-40B4-BE49-F238E27FC236}">
                <a16:creationId xmlns:a16="http://schemas.microsoft.com/office/drawing/2014/main" id="{5FCD3377-D598-D0C4-F282-664803C98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3133" y="6400480"/>
            <a:ext cx="105569" cy="96838"/>
          </a:xfrm>
          <a:prstGeom prst="ellipse">
            <a:avLst/>
          </a:prstGeom>
          <a:solidFill>
            <a:srgbClr val="92D050"/>
          </a:solidFill>
          <a:ln w="28575" algn="ctr">
            <a:solidFill>
              <a:srgbClr val="006600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ca-ES" altLang="es-ES" sz="2400"/>
          </a:p>
        </p:txBody>
      </p:sp>
      <p:sp>
        <p:nvSpPr>
          <p:cNvPr id="9" name="22 Rectángulo">
            <a:extLst>
              <a:ext uri="{FF2B5EF4-FFF2-40B4-BE49-F238E27FC236}">
                <a16:creationId xmlns:a16="http://schemas.microsoft.com/office/drawing/2014/main" id="{ABE64650-6641-44B1-69A6-05F87414F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2492" y="4211751"/>
            <a:ext cx="31535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s-E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 of papers published in “my topic” [c. 5K y</a:t>
            </a:r>
            <a:r>
              <a:rPr lang="en-US" altLang="es-ES" sz="24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</a:t>
            </a:r>
            <a:r>
              <a:rPr lang="en-US" altLang="es-E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en-US" altLang="es-ES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23 Rectángulo">
            <a:extLst>
              <a:ext uri="{FF2B5EF4-FFF2-40B4-BE49-F238E27FC236}">
                <a16:creationId xmlns:a16="http://schemas.microsoft.com/office/drawing/2014/main" id="{2A7FBE74-32CB-C069-769D-EE41AAE29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250" y="463549"/>
            <a:ext cx="410495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s-ES" sz="24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 of papers published in scientific journals per year</a:t>
            </a:r>
          </a:p>
          <a:p>
            <a:r>
              <a:rPr lang="en-US" altLang="es-ES" sz="24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[c. 2,000,000 papers y</a:t>
            </a:r>
            <a:r>
              <a:rPr lang="en-US" altLang="es-ES" sz="2400" b="1" baseline="30000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</a:t>
            </a:r>
            <a:r>
              <a:rPr lang="en-US" altLang="es-ES" sz="24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</a:p>
        </p:txBody>
      </p:sp>
      <p:sp>
        <p:nvSpPr>
          <p:cNvPr id="11" name="24 Rectángulo">
            <a:extLst>
              <a:ext uri="{FF2B5EF4-FFF2-40B4-BE49-F238E27FC236}">
                <a16:creationId xmlns:a16="http://schemas.microsoft.com/office/drawing/2014/main" id="{E1002BC1-7EE3-0D44-B816-CEADF64CF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6585" y="5811924"/>
            <a:ext cx="41049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s-E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 of papers I read (and not always in full) [c. 100 y</a:t>
            </a:r>
            <a:r>
              <a:rPr lang="en-US" altLang="es-ES" sz="2400" baseline="300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</a:t>
            </a:r>
            <a:r>
              <a:rPr lang="en-US" altLang="es-E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en-US" altLang="es-ES" sz="2400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24 Rectángulo">
            <a:extLst>
              <a:ext uri="{FF2B5EF4-FFF2-40B4-BE49-F238E27FC236}">
                <a16:creationId xmlns:a16="http://schemas.microsoft.com/office/drawing/2014/main" id="{5F8AD96F-4EB0-1F37-8741-106AD1379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998" y="2729634"/>
            <a:ext cx="87306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about you? </a:t>
            </a:r>
          </a:p>
          <a:p>
            <a:r>
              <a:rPr lang="en-US" alt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(and each of the readers of scientific papers in the world)</a:t>
            </a:r>
            <a:endParaRPr lang="en-US" altLang="es-E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409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/>
      <p:bldP spid="8" grpId="0" animBg="1"/>
      <p:bldP spid="9" grpId="0"/>
      <p:bldP spid="10" grpId="0"/>
      <p:bldP spid="11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7E195-48CD-B04C-A619-75C180D3B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DACC4396-5B33-2198-4F15-50F547815A21}"/>
              </a:ext>
            </a:extLst>
          </p:cNvPr>
          <p:cNvSpPr txBox="1"/>
          <p:nvPr/>
        </p:nvSpPr>
        <p:spPr>
          <a:xfrm>
            <a:off x="138896" y="236925"/>
            <a:ext cx="9567811" cy="5186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Journals are published for readers</a:t>
            </a:r>
          </a:p>
          <a:p>
            <a:pPr marL="457200" indent="-4572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Readers cannot read more than a tiny fraction of what they think they should read!</a:t>
            </a:r>
          </a:p>
          <a:p>
            <a:pPr marL="457200" indent="-4572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There is no sense in publishing more papers, and </a:t>
            </a:r>
          </a:p>
          <a:p>
            <a:pPr marL="457200" indent="-4572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There is a lot of sense in publishing “better” papers </a:t>
            </a:r>
            <a:r>
              <a:rPr lang="en-US" sz="3200" dirty="0"/>
              <a:t>(so that readers are not disappointed very often and have a good objective criterion for discriminating what to read and what to ignore)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CF8658C8-56FD-AC13-3A20-1C4A02811B03}"/>
              </a:ext>
            </a:extLst>
          </p:cNvPr>
          <p:cNvGrpSpPr/>
          <p:nvPr/>
        </p:nvGrpSpPr>
        <p:grpSpPr>
          <a:xfrm>
            <a:off x="7852584" y="6256382"/>
            <a:ext cx="1959632" cy="506948"/>
            <a:chOff x="10302026" y="6431765"/>
            <a:chExt cx="1962658" cy="416507"/>
          </a:xfrm>
        </p:grpSpPr>
        <p:sp>
          <p:nvSpPr>
            <p:cNvPr id="3" name="Rectangle 14">
              <a:extLst>
                <a:ext uri="{FF2B5EF4-FFF2-40B4-BE49-F238E27FC236}">
                  <a16:creationId xmlns:a16="http://schemas.microsoft.com/office/drawing/2014/main" id="{6BFE85CF-E959-57B0-0D45-0A9C4CD7F8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026" y="6431765"/>
              <a:ext cx="1865797" cy="1946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78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51792" tIns="25897" rIns="51792" bIns="25897">
              <a:spAutoFit/>
            </a:bodyPr>
            <a:lstStyle/>
            <a:p>
              <a:pPr algn="ctr" defTabSz="303602"/>
              <a:r>
                <a:rPr lang="es-ES_tradnl" sz="1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Gustavo A. </a:t>
              </a:r>
              <a:r>
                <a:rPr lang="es-ES_tradnl" sz="1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Slafer</a:t>
              </a:r>
              <a:endParaRPr lang="es-ES_tradnl" sz="12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B45612B3-F296-0EAF-592F-2613436D648D}"/>
                </a:ext>
              </a:extLst>
            </p:cNvPr>
            <p:cNvGrpSpPr/>
            <p:nvPr/>
          </p:nvGrpSpPr>
          <p:grpSpPr>
            <a:xfrm>
              <a:off x="10326203" y="6618341"/>
              <a:ext cx="1938481" cy="229931"/>
              <a:chOff x="10326203" y="6618341"/>
              <a:chExt cx="1938481" cy="229931"/>
            </a:xfrm>
          </p:grpSpPr>
          <p:pic>
            <p:nvPicPr>
              <p:cNvPr id="6" name="Picture 39">
                <a:extLst>
                  <a:ext uri="{FF2B5EF4-FFF2-40B4-BE49-F238E27FC236}">
                    <a16:creationId xmlns:a16="http://schemas.microsoft.com/office/drawing/2014/main" id="{8AAC207E-4D85-1D10-93FC-65021727DB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26203" y="6619371"/>
                <a:ext cx="754437" cy="2270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3">
                <a:extLst>
                  <a:ext uri="{FF2B5EF4-FFF2-40B4-BE49-F238E27FC236}">
                    <a16:creationId xmlns:a16="http://schemas.microsoft.com/office/drawing/2014/main" id="{6CB5CCF4-45E3-9949-DF82-F945B014A6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27735" y="6618341"/>
                <a:ext cx="636949" cy="229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49" descr="C:\Users\Usuario\Pictures\Agrotecnio_petit.jpg">
                <a:extLst>
                  <a:ext uri="{FF2B5EF4-FFF2-40B4-BE49-F238E27FC236}">
                    <a16:creationId xmlns:a16="http://schemas.microsoft.com/office/drawing/2014/main" id="{262BA3E7-C90D-2C2F-B986-69945A95C2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81418" y="6619898"/>
                <a:ext cx="550911" cy="2265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770420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C5D0A-EDA8-7EC5-51FD-CD1A18375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B8B21055-EA2C-323C-8F9D-5507904D9FFA}"/>
              </a:ext>
            </a:extLst>
          </p:cNvPr>
          <p:cNvSpPr txBox="1"/>
          <p:nvPr/>
        </p:nvSpPr>
        <p:spPr>
          <a:xfrm>
            <a:off x="92597" y="0"/>
            <a:ext cx="9722735" cy="5841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GB" sz="28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Good journals reject 75-85% of </a:t>
            </a:r>
            <a:r>
              <a:rPr lang="en-GB" sz="2800" b="1" kern="100" dirty="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mss</a:t>
            </a:r>
            <a:r>
              <a:rPr lang="en-GB" sz="28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submitted </a:t>
            </a:r>
            <a:endParaRPr lang="es-ES" sz="2800" b="1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625475" lvl="1" indent="-342900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And ONLY receive papers that authors consider “good enough”</a:t>
            </a:r>
            <a:endParaRPr lang="es-ES" sz="24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625475" lvl="1" indent="-342900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Most papers rejected may not be “bad”, simply “not good enough”</a:t>
            </a:r>
            <a:endParaRPr lang="es-ES" sz="24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625475" lvl="1" indent="-342900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Most papers rejected in “top journals” in our field would be acceptable in Q3 or Q4 journals (they are not flawed, they simply are not “novel enough” and/or not “relevant enough” for the “top-ranked” journals in the field). </a:t>
            </a:r>
          </a:p>
          <a:p>
            <a:pPr marL="625475" lvl="1" indent="-342900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400" kern="100" dirty="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But</a:t>
            </a:r>
            <a:r>
              <a:rPr lang="es-ES" sz="24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kern="100" dirty="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we</a:t>
            </a:r>
            <a:r>
              <a:rPr lang="es-ES" sz="24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kern="100" dirty="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write</a:t>
            </a:r>
            <a:r>
              <a:rPr lang="es-ES" sz="24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kern="100" dirty="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for</a:t>
            </a:r>
            <a:r>
              <a:rPr lang="es-ES" sz="24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kern="100" dirty="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readers</a:t>
            </a:r>
            <a:r>
              <a:rPr lang="es-ES" sz="24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, and </a:t>
            </a:r>
            <a:r>
              <a:rPr lang="es-ES" sz="2400" kern="100" dirty="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they</a:t>
            </a:r>
            <a:r>
              <a:rPr lang="es-ES" sz="24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kern="100" dirty="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discriminate</a:t>
            </a:r>
            <a:r>
              <a:rPr lang="es-ES" sz="24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kern="100" dirty="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heavily</a:t>
            </a:r>
            <a:r>
              <a:rPr lang="es-ES" sz="24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kern="100" dirty="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against</a:t>
            </a:r>
            <a:r>
              <a:rPr lang="es-ES" sz="24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les </a:t>
            </a:r>
            <a:r>
              <a:rPr lang="es-ES" sz="2400" kern="100" dirty="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respected</a:t>
            </a:r>
            <a:r>
              <a:rPr lang="es-ES" sz="24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2400" kern="100" dirty="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journals</a:t>
            </a:r>
            <a:endParaRPr lang="es-ES" sz="24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625475" lvl="1" indent="-342900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If we want our papers to be published in the journals most respected in our field, doing great research may not be enough: we need the editors (and reviewers) to consider our submission within the best… </a:t>
            </a:r>
            <a:endParaRPr lang="es-ES" sz="24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5CF8352B-FFB7-B53F-AAD9-75141876457A}"/>
              </a:ext>
            </a:extLst>
          </p:cNvPr>
          <p:cNvGrpSpPr/>
          <p:nvPr/>
        </p:nvGrpSpPr>
        <p:grpSpPr>
          <a:xfrm>
            <a:off x="7852584" y="6256382"/>
            <a:ext cx="1959632" cy="506948"/>
            <a:chOff x="10302026" y="6431765"/>
            <a:chExt cx="1962658" cy="416507"/>
          </a:xfrm>
        </p:grpSpPr>
        <p:sp>
          <p:nvSpPr>
            <p:cNvPr id="3" name="Rectangle 14">
              <a:extLst>
                <a:ext uri="{FF2B5EF4-FFF2-40B4-BE49-F238E27FC236}">
                  <a16:creationId xmlns:a16="http://schemas.microsoft.com/office/drawing/2014/main" id="{73F67D79-A8BD-982F-83E4-A1280A3A5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026" y="6431765"/>
              <a:ext cx="1865797" cy="1946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78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51792" tIns="25897" rIns="51792" bIns="25897">
              <a:spAutoFit/>
            </a:bodyPr>
            <a:lstStyle/>
            <a:p>
              <a:pPr algn="ctr" defTabSz="303602"/>
              <a:r>
                <a:rPr lang="es-ES_tradnl" sz="1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Gustavo A. </a:t>
              </a:r>
              <a:r>
                <a:rPr lang="es-ES_tradnl" sz="1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Slafer</a:t>
              </a:r>
              <a:endParaRPr lang="es-ES_tradnl" sz="12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B9AAB3AA-8F62-17AF-6DB0-8CCA57C44AA8}"/>
                </a:ext>
              </a:extLst>
            </p:cNvPr>
            <p:cNvGrpSpPr/>
            <p:nvPr/>
          </p:nvGrpSpPr>
          <p:grpSpPr>
            <a:xfrm>
              <a:off x="10326203" y="6618341"/>
              <a:ext cx="1938481" cy="229931"/>
              <a:chOff x="10326203" y="6618341"/>
              <a:chExt cx="1938481" cy="229931"/>
            </a:xfrm>
          </p:grpSpPr>
          <p:pic>
            <p:nvPicPr>
              <p:cNvPr id="5" name="Picture 39">
                <a:extLst>
                  <a:ext uri="{FF2B5EF4-FFF2-40B4-BE49-F238E27FC236}">
                    <a16:creationId xmlns:a16="http://schemas.microsoft.com/office/drawing/2014/main" id="{419BC969-2D00-5BCA-193D-9AC1AAB3D7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26203" y="6619371"/>
                <a:ext cx="754437" cy="2270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" name="Picture 3">
                <a:extLst>
                  <a:ext uri="{FF2B5EF4-FFF2-40B4-BE49-F238E27FC236}">
                    <a16:creationId xmlns:a16="http://schemas.microsoft.com/office/drawing/2014/main" id="{BA3A4378-0429-2AC8-D68F-BDA7C601E5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27735" y="6618341"/>
                <a:ext cx="636949" cy="229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49" descr="C:\Users\Usuario\Pictures\Agrotecnio_petit.jpg">
                <a:extLst>
                  <a:ext uri="{FF2B5EF4-FFF2-40B4-BE49-F238E27FC236}">
                    <a16:creationId xmlns:a16="http://schemas.microsoft.com/office/drawing/2014/main" id="{1FBDBD11-8952-DDC5-31E6-DD0E8AAA14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81418" y="6619898"/>
                <a:ext cx="550911" cy="2265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30817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60F2E3-5306-7ADA-D3CE-BF40DD403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25943E9F-CF9C-E2E1-269D-79D28454D9C2}"/>
              </a:ext>
            </a:extLst>
          </p:cNvPr>
          <p:cNvSpPr txBox="1"/>
          <p:nvPr/>
        </p:nvSpPr>
        <p:spPr>
          <a:xfrm>
            <a:off x="92597" y="0"/>
            <a:ext cx="9722735" cy="6904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GB" sz="28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Why </a:t>
            </a:r>
            <a:r>
              <a:rPr lang="en-US" sz="28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papers are rejected?</a:t>
            </a:r>
            <a:r>
              <a:rPr lang="en-GB" sz="28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</a:p>
          <a:p>
            <a:pPr lvl="0">
              <a:lnSpc>
                <a:spcPct val="115000"/>
              </a:lnSpc>
            </a:pPr>
            <a:r>
              <a:rPr lang="en-GB" sz="24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A. Through “technical screening” (</a:t>
            </a:r>
            <a:r>
              <a:rPr lang="en-GB" sz="2400" i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before passing to the Editor</a:t>
            </a:r>
            <a:r>
              <a:rPr lang="en-GB" sz="24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es-ES" sz="24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+mj-lt"/>
              <a:buAutoNum type="alphaLcPeriod"/>
            </a:pPr>
            <a:r>
              <a:rPr lang="en-GB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Plagiarism (including self-plagiarism!)</a:t>
            </a:r>
            <a:endParaRPr lang="es-ES" sz="20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+mj-lt"/>
              <a:buAutoNum type="alphaLcPeriod"/>
            </a:pPr>
            <a:r>
              <a:rPr lang="en-GB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Paper under review at another journal</a:t>
            </a:r>
            <a:endParaRPr lang="es-ES" sz="20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+mj-lt"/>
              <a:buAutoNum type="alphaLcPeriod"/>
            </a:pPr>
            <a:r>
              <a:rPr lang="en-GB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Missing parts</a:t>
            </a:r>
            <a:endParaRPr lang="es-ES" sz="20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GB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Quality of the language is not sufficient for review </a:t>
            </a:r>
            <a:endParaRPr lang="es-ES" sz="20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914400">
              <a:lnSpc>
                <a:spcPct val="115000"/>
              </a:lnSpc>
              <a:buNone/>
            </a:pPr>
            <a:r>
              <a:rPr lang="en-GB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s-ES" sz="20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800"/>
              </a:spcAft>
            </a:pPr>
            <a:r>
              <a:rPr lang="en-GB" sz="24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B. “Desk-rejection” by the Editor (</a:t>
            </a:r>
            <a:r>
              <a:rPr lang="en-GB" sz="2400" i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before peer-review</a:t>
            </a:r>
            <a:r>
              <a:rPr lang="en-GB" sz="24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es-ES" sz="24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All “A” plus</a:t>
            </a:r>
            <a:endParaRPr lang="es-ES" sz="20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+mj-lt"/>
              <a:buAutoNum type="alphaLcPeriod"/>
            </a:pPr>
            <a:r>
              <a:rPr lang="en-GB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Scope (true scope, regardless of the “declared scope”)</a:t>
            </a:r>
            <a:endParaRPr lang="es-ES" sz="20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+mj-lt"/>
              <a:buAutoNum type="alphaLcPeriod"/>
            </a:pPr>
            <a:r>
              <a:rPr lang="en-GB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Over-ambitious research (results difficult to interpret or may even be flawed = divide into understandable units avoiding MUPs)</a:t>
            </a:r>
            <a:endParaRPr lang="es-ES" sz="20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+mj-lt"/>
              <a:buAutoNum type="alphaLcPeriod"/>
            </a:pPr>
            <a:r>
              <a:rPr lang="en-GB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Poor/Inexistent hypothesis (unclear, or poorly formulated, or not relevant research question)</a:t>
            </a:r>
            <a:endParaRPr lang="es-ES" sz="20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+mj-lt"/>
              <a:buAutoNum type="alphaLcPeriod"/>
            </a:pPr>
            <a:r>
              <a:rPr lang="en-GB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Major flaws in the procedures, presentation, analysis of the data, or arguments</a:t>
            </a:r>
            <a:endParaRPr lang="es-ES" sz="20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GB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Lack of adherence to journal guidelines to authors</a:t>
            </a:r>
            <a:endParaRPr lang="es-ES" sz="20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endParaRPr lang="es-ES" sz="2800" b="1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63EB5D3C-938C-10BD-51BD-59730F72211B}"/>
              </a:ext>
            </a:extLst>
          </p:cNvPr>
          <p:cNvGrpSpPr/>
          <p:nvPr/>
        </p:nvGrpSpPr>
        <p:grpSpPr>
          <a:xfrm>
            <a:off x="7852584" y="6256382"/>
            <a:ext cx="1959632" cy="506948"/>
            <a:chOff x="10302026" y="6431765"/>
            <a:chExt cx="1962658" cy="416507"/>
          </a:xfrm>
        </p:grpSpPr>
        <p:sp>
          <p:nvSpPr>
            <p:cNvPr id="3" name="Rectangle 14">
              <a:extLst>
                <a:ext uri="{FF2B5EF4-FFF2-40B4-BE49-F238E27FC236}">
                  <a16:creationId xmlns:a16="http://schemas.microsoft.com/office/drawing/2014/main" id="{1BC92149-B833-CBED-6AFE-276CDEB308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026" y="6431765"/>
              <a:ext cx="1865797" cy="1946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78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51792" tIns="25897" rIns="51792" bIns="25897">
              <a:spAutoFit/>
            </a:bodyPr>
            <a:lstStyle/>
            <a:p>
              <a:pPr algn="ctr" defTabSz="303602"/>
              <a:r>
                <a:rPr lang="es-ES_tradnl" sz="1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Gustavo A. </a:t>
              </a:r>
              <a:r>
                <a:rPr lang="es-ES_tradnl" sz="1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Slafer</a:t>
              </a:r>
              <a:endParaRPr lang="es-ES_tradnl" sz="12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86FCA7A0-FD90-ECCC-AA70-83A56C6DCD33}"/>
                </a:ext>
              </a:extLst>
            </p:cNvPr>
            <p:cNvGrpSpPr/>
            <p:nvPr/>
          </p:nvGrpSpPr>
          <p:grpSpPr>
            <a:xfrm>
              <a:off x="10326203" y="6618341"/>
              <a:ext cx="1938481" cy="229931"/>
              <a:chOff x="10326203" y="6618341"/>
              <a:chExt cx="1938481" cy="229931"/>
            </a:xfrm>
          </p:grpSpPr>
          <p:pic>
            <p:nvPicPr>
              <p:cNvPr id="5" name="Picture 39">
                <a:extLst>
                  <a:ext uri="{FF2B5EF4-FFF2-40B4-BE49-F238E27FC236}">
                    <a16:creationId xmlns:a16="http://schemas.microsoft.com/office/drawing/2014/main" id="{7902B4FC-0F3C-C973-ADF8-C10AD8F10B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26203" y="6619371"/>
                <a:ext cx="754437" cy="2270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" name="Picture 3">
                <a:extLst>
                  <a:ext uri="{FF2B5EF4-FFF2-40B4-BE49-F238E27FC236}">
                    <a16:creationId xmlns:a16="http://schemas.microsoft.com/office/drawing/2014/main" id="{CCFD9CE7-FFAC-4C6B-EC2B-EEABAA63CB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27735" y="6618341"/>
                <a:ext cx="636949" cy="229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49" descr="C:\Users\Usuario\Pictures\Agrotecnio_petit.jpg">
                <a:extLst>
                  <a:ext uri="{FF2B5EF4-FFF2-40B4-BE49-F238E27FC236}">
                    <a16:creationId xmlns:a16="http://schemas.microsoft.com/office/drawing/2014/main" id="{E0A0C01E-1FDD-40B6-888F-7ACA76F87B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81418" y="6619898"/>
                <a:ext cx="550911" cy="2265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661489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C6A8D-BB6B-471B-1BCA-A42F797BF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F0EB2011-D742-DADD-B301-3DFBFF21B8B2}"/>
              </a:ext>
            </a:extLst>
          </p:cNvPr>
          <p:cNvSpPr txBox="1"/>
          <p:nvPr/>
        </p:nvSpPr>
        <p:spPr>
          <a:xfrm>
            <a:off x="92597" y="0"/>
            <a:ext cx="9722735" cy="6754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GB" sz="28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Why </a:t>
            </a:r>
            <a:r>
              <a:rPr lang="en-US" sz="28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papers are rejected?</a:t>
            </a:r>
            <a:r>
              <a:rPr lang="en-GB" sz="28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</a:p>
          <a:p>
            <a:pPr lvl="0">
              <a:lnSpc>
                <a:spcPct val="115000"/>
              </a:lnSpc>
            </a:pPr>
            <a:r>
              <a:rPr lang="en-GB" sz="24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C. After peer review</a:t>
            </a:r>
          </a:p>
          <a:p>
            <a:pPr marL="173038" lvl="0">
              <a:lnSpc>
                <a:spcPct val="115000"/>
              </a:lnSpc>
            </a:pPr>
            <a:r>
              <a:rPr lang="en-GB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All “A+B” plus</a:t>
            </a:r>
            <a:endParaRPr lang="es-ES" sz="20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+mj-lt"/>
              <a:buAutoNum type="alphaLcPeriod"/>
            </a:pPr>
            <a:r>
              <a:rPr lang="en-GB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Inadequate problem statement</a:t>
            </a:r>
            <a:endParaRPr lang="es-ES" sz="20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+mj-lt"/>
              <a:buAutoNum type="alphaLcPeriod"/>
            </a:pPr>
            <a:r>
              <a:rPr lang="en-GB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Inappropriate/outdated literature used (</a:t>
            </a:r>
            <a:r>
              <a:rPr lang="en-GB" sz="2000" i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or biased to self-citation without justification</a:t>
            </a:r>
            <a:r>
              <a:rPr lang="en-GB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es-ES" sz="20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+mj-lt"/>
              <a:buAutoNum type="alphaLcPeriod"/>
            </a:pPr>
            <a:r>
              <a:rPr lang="en-GB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Not clear the relevance</a:t>
            </a:r>
            <a:endParaRPr lang="es-ES" sz="20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+mj-lt"/>
              <a:buAutoNum type="alphaLcPeriod"/>
            </a:pPr>
            <a:r>
              <a:rPr lang="en-GB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Not clear the novelty</a:t>
            </a:r>
            <a:endParaRPr lang="es-ES" sz="20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1200"/>
              </a:spcAft>
              <a:buFont typeface="+mj-lt"/>
              <a:buAutoNum type="alphaLcPeriod"/>
            </a:pPr>
            <a:r>
              <a:rPr lang="en-GB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Inadequate research design</a:t>
            </a:r>
            <a:endParaRPr lang="es-ES" sz="20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+mj-lt"/>
              <a:buAutoNum type="alphaLcPeriod"/>
            </a:pPr>
            <a:r>
              <a:rPr lang="en-GB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Sampling problems (size, timing, details)</a:t>
            </a:r>
            <a:endParaRPr lang="es-ES" sz="20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+mj-lt"/>
              <a:buAutoNum type="alphaLcPeriod"/>
            </a:pPr>
            <a:r>
              <a:rPr lang="en-GB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Poor data collection (instruments, timing)</a:t>
            </a:r>
            <a:endParaRPr lang="es-ES" sz="20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1200"/>
              </a:spcAft>
              <a:buFont typeface="+mj-lt"/>
              <a:buAutoNum type="alphaLcPeriod"/>
            </a:pPr>
            <a:r>
              <a:rPr lang="en-GB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Inadequate analyses (including statistical analyses)</a:t>
            </a:r>
            <a:endParaRPr lang="es-ES" sz="20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+mj-lt"/>
              <a:buAutoNum type="alphaLcPeriod"/>
            </a:pPr>
            <a:r>
              <a:rPr lang="en-GB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Unclear presentation of Results</a:t>
            </a:r>
          </a:p>
          <a:p>
            <a:pPr marL="742950" lvl="1" indent="-285750">
              <a:lnSpc>
                <a:spcPct val="115000"/>
              </a:lnSpc>
              <a:spcAft>
                <a:spcPts val="1200"/>
              </a:spcAft>
              <a:buFont typeface="+mj-lt"/>
              <a:buAutoNum type="alphaLcPeriod"/>
            </a:pPr>
            <a:r>
              <a:rPr lang="en-GB" sz="20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Inconsistency Results-Aims</a:t>
            </a:r>
            <a:endParaRPr lang="es-ES" sz="20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+mj-lt"/>
              <a:buAutoNum type="alphaLcPeriod"/>
            </a:pPr>
            <a:r>
              <a:rPr lang="en-GB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Inappropriate discussion (internal coherence), not just adding refs, proper interpretation // reasonable and justified speculation [while avoiding “overinterpretation”]</a:t>
            </a:r>
            <a:endParaRPr lang="es-ES" sz="20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GB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Conclusions NOT supported by Results</a:t>
            </a:r>
            <a:endParaRPr lang="es-ES" sz="2800" b="1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B659D45E-6066-1FFE-C89F-57F067E37DF4}"/>
              </a:ext>
            </a:extLst>
          </p:cNvPr>
          <p:cNvGrpSpPr/>
          <p:nvPr/>
        </p:nvGrpSpPr>
        <p:grpSpPr>
          <a:xfrm>
            <a:off x="7852584" y="6256382"/>
            <a:ext cx="1959632" cy="506948"/>
            <a:chOff x="10302026" y="6431765"/>
            <a:chExt cx="1962658" cy="416507"/>
          </a:xfrm>
        </p:grpSpPr>
        <p:sp>
          <p:nvSpPr>
            <p:cNvPr id="3" name="Rectangle 14">
              <a:extLst>
                <a:ext uri="{FF2B5EF4-FFF2-40B4-BE49-F238E27FC236}">
                  <a16:creationId xmlns:a16="http://schemas.microsoft.com/office/drawing/2014/main" id="{EF2CCF0D-3553-AD7C-45D3-8EC6F0E61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026" y="6431765"/>
              <a:ext cx="1865797" cy="1946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78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51792" tIns="25897" rIns="51792" bIns="25897">
              <a:spAutoFit/>
            </a:bodyPr>
            <a:lstStyle/>
            <a:p>
              <a:pPr algn="ctr" defTabSz="303602"/>
              <a:r>
                <a:rPr lang="es-ES_tradnl" sz="1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Gustavo A. </a:t>
              </a:r>
              <a:r>
                <a:rPr lang="es-ES_tradnl" sz="1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Slafer</a:t>
              </a:r>
              <a:endParaRPr lang="es-ES_tradnl" sz="12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4E1D2F76-14ED-A17A-0AFE-A781322BDD60}"/>
                </a:ext>
              </a:extLst>
            </p:cNvPr>
            <p:cNvGrpSpPr/>
            <p:nvPr/>
          </p:nvGrpSpPr>
          <p:grpSpPr>
            <a:xfrm>
              <a:off x="10326203" y="6618341"/>
              <a:ext cx="1938481" cy="229931"/>
              <a:chOff x="10326203" y="6618341"/>
              <a:chExt cx="1938481" cy="229931"/>
            </a:xfrm>
          </p:grpSpPr>
          <p:pic>
            <p:nvPicPr>
              <p:cNvPr id="5" name="Picture 39">
                <a:extLst>
                  <a:ext uri="{FF2B5EF4-FFF2-40B4-BE49-F238E27FC236}">
                    <a16:creationId xmlns:a16="http://schemas.microsoft.com/office/drawing/2014/main" id="{C7B1A34A-FC18-5452-6A18-107A26188C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26203" y="6619371"/>
                <a:ext cx="754437" cy="2270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" name="Picture 3">
                <a:extLst>
                  <a:ext uri="{FF2B5EF4-FFF2-40B4-BE49-F238E27FC236}">
                    <a16:creationId xmlns:a16="http://schemas.microsoft.com/office/drawing/2014/main" id="{89D73B5C-6152-C560-18CD-02A4C17346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27735" y="6618341"/>
                <a:ext cx="636949" cy="229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49" descr="C:\Users\Usuario\Pictures\Agrotecnio_petit.jpg">
                <a:extLst>
                  <a:ext uri="{FF2B5EF4-FFF2-40B4-BE49-F238E27FC236}">
                    <a16:creationId xmlns:a16="http://schemas.microsoft.com/office/drawing/2014/main" id="{95A44B3D-FE3D-EF83-6632-5176FE6A2F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81418" y="6619898"/>
                <a:ext cx="550911" cy="2265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650359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CB149-325E-4241-AF1A-E428609AC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DCE9EBC7-B734-9053-A0B5-2C69C9C3B681}"/>
              </a:ext>
            </a:extLst>
          </p:cNvPr>
          <p:cNvSpPr txBox="1"/>
          <p:nvPr/>
        </p:nvSpPr>
        <p:spPr>
          <a:xfrm>
            <a:off x="92597" y="0"/>
            <a:ext cx="9722735" cy="5801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s-ES" sz="2800" b="1" kern="100" dirty="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Options</a:t>
            </a:r>
            <a:r>
              <a:rPr lang="es-ES" sz="28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2800" b="1" kern="100" dirty="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for</a:t>
            </a:r>
            <a:r>
              <a:rPr lang="es-ES" sz="28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2800" b="1" kern="100" dirty="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rejected</a:t>
            </a:r>
            <a:r>
              <a:rPr lang="es-ES" sz="28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2800" b="1" kern="100" dirty="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submissions</a:t>
            </a:r>
            <a:endParaRPr lang="en-GB" sz="2800" b="1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GB" sz="24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Appeal the decision (depending on the result, submit a revised version)</a:t>
            </a:r>
            <a:endParaRPr lang="es-ES" sz="24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600"/>
              </a:spcBef>
              <a:buFont typeface="+mj-lt"/>
              <a:buAutoNum type="alphaLcPeriod"/>
            </a:pPr>
            <a:r>
              <a:rPr lang="en-GB" sz="24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decision was unfair (intentional[??] // major flaws in the review process)</a:t>
            </a:r>
            <a:endParaRPr lang="es-ES" sz="24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600"/>
              </a:spcBef>
              <a:buFont typeface="+mj-lt"/>
              <a:buAutoNum type="alphaLcPeriod"/>
            </a:pPr>
            <a:r>
              <a:rPr lang="en-GB" sz="24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decision was fair but you think the major problems identified can be solved</a:t>
            </a:r>
            <a:endParaRPr lang="es-ES" sz="24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GB" sz="24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Submit your </a:t>
            </a:r>
            <a:r>
              <a:rPr lang="en-GB" sz="2400" u="sng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REVISED</a:t>
            </a:r>
            <a:r>
              <a:rPr lang="en-GB" sz="24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manuscript to a different journal</a:t>
            </a:r>
            <a:endParaRPr lang="es-ES" sz="24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GB" sz="24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Discard the manuscript and never resubmit it</a:t>
            </a:r>
            <a:endParaRPr lang="es-ES" sz="24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600"/>
              </a:spcBef>
              <a:buFont typeface="+mj-lt"/>
              <a:buAutoNum type="alphaLcPeriod"/>
            </a:pPr>
            <a:r>
              <a:rPr lang="en-GB" sz="24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You understand the problem and recognise it is better NOT to publish that work (to avoid working more to publish the </a:t>
            </a:r>
            <a:r>
              <a:rPr lang="en-GB" sz="2400" kern="100" dirty="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ms</a:t>
            </a:r>
            <a:r>
              <a:rPr lang="en-GB" sz="24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in an </a:t>
            </a:r>
            <a:r>
              <a:rPr lang="en-GB" sz="2400" i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obscure</a:t>
            </a:r>
            <a:r>
              <a:rPr lang="en-GB" sz="24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journal (</a:t>
            </a:r>
            <a:r>
              <a:rPr lang="en-GB" sz="2400" i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and if the </a:t>
            </a:r>
            <a:r>
              <a:rPr lang="en-GB" sz="2400" i="1" kern="100" dirty="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ms</a:t>
            </a:r>
            <a:r>
              <a:rPr lang="en-GB" sz="2400" i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is seen by a colleague you would not feel proud</a:t>
            </a:r>
            <a:r>
              <a:rPr lang="en-GB" sz="24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es-ES" sz="24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39E96A84-325D-4B39-9E8D-6FB787515D2E}"/>
              </a:ext>
            </a:extLst>
          </p:cNvPr>
          <p:cNvGrpSpPr/>
          <p:nvPr/>
        </p:nvGrpSpPr>
        <p:grpSpPr>
          <a:xfrm>
            <a:off x="7852584" y="6256382"/>
            <a:ext cx="1959632" cy="506948"/>
            <a:chOff x="10302026" y="6431765"/>
            <a:chExt cx="1962658" cy="416507"/>
          </a:xfrm>
        </p:grpSpPr>
        <p:sp>
          <p:nvSpPr>
            <p:cNvPr id="3" name="Rectangle 14">
              <a:extLst>
                <a:ext uri="{FF2B5EF4-FFF2-40B4-BE49-F238E27FC236}">
                  <a16:creationId xmlns:a16="http://schemas.microsoft.com/office/drawing/2014/main" id="{BF28E715-6F87-7C20-F3CE-06B1047C6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026" y="6431765"/>
              <a:ext cx="1865797" cy="1946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78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51792" tIns="25897" rIns="51792" bIns="25897">
              <a:spAutoFit/>
            </a:bodyPr>
            <a:lstStyle/>
            <a:p>
              <a:pPr algn="ctr" defTabSz="303602"/>
              <a:r>
                <a:rPr lang="es-ES_tradnl" sz="1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Gustavo A. </a:t>
              </a:r>
              <a:r>
                <a:rPr lang="es-ES_tradnl" sz="1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Slafer</a:t>
              </a:r>
              <a:endParaRPr lang="es-ES_tradnl" sz="12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E86733D1-91E6-A0BB-E23F-C154ECD143D7}"/>
                </a:ext>
              </a:extLst>
            </p:cNvPr>
            <p:cNvGrpSpPr/>
            <p:nvPr/>
          </p:nvGrpSpPr>
          <p:grpSpPr>
            <a:xfrm>
              <a:off x="10326203" y="6618341"/>
              <a:ext cx="1938481" cy="229931"/>
              <a:chOff x="10326203" y="6618341"/>
              <a:chExt cx="1938481" cy="229931"/>
            </a:xfrm>
          </p:grpSpPr>
          <p:pic>
            <p:nvPicPr>
              <p:cNvPr id="5" name="Picture 39">
                <a:extLst>
                  <a:ext uri="{FF2B5EF4-FFF2-40B4-BE49-F238E27FC236}">
                    <a16:creationId xmlns:a16="http://schemas.microsoft.com/office/drawing/2014/main" id="{3F5AC530-72E2-B634-5C07-76E6395F0E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26203" y="6619371"/>
                <a:ext cx="754437" cy="2270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" name="Picture 3">
                <a:extLst>
                  <a:ext uri="{FF2B5EF4-FFF2-40B4-BE49-F238E27FC236}">
                    <a16:creationId xmlns:a16="http://schemas.microsoft.com/office/drawing/2014/main" id="{A3C44AEF-F399-5216-4AB3-267B38B2BC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27735" y="6618341"/>
                <a:ext cx="636949" cy="229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49" descr="C:\Users\Usuario\Pictures\Agrotecnio_petit.jpg">
                <a:extLst>
                  <a:ext uri="{FF2B5EF4-FFF2-40B4-BE49-F238E27FC236}">
                    <a16:creationId xmlns:a16="http://schemas.microsoft.com/office/drawing/2014/main" id="{9C9AB797-70B9-E43A-3225-0CE71C522F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81418" y="6619898"/>
                <a:ext cx="550911" cy="2265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755506809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altLang="es-E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altLang="es-E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AFF505B-7960-47C0-BEE8-3F0C0515344F}">
  <we:reference id="wa200005566" version="3.0.0.2" store="es-ES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Office\Plantillas\Diseños de presentaciones\Bola de fuego.pot</Template>
  <TotalTime>3481</TotalTime>
  <Words>832</Words>
  <Application>Microsoft Office PowerPoint</Application>
  <PresentationFormat>A4 (210 x 297 mm)</PresentationFormat>
  <Paragraphs>87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Aptos</vt:lpstr>
      <vt:lpstr>Arial</vt:lpstr>
      <vt:lpstr>Times New Roman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 título de diapositiva</dc:title>
  <dc:creator>G. A. Slafer</dc:creator>
  <cp:lastModifiedBy>usuari</cp:lastModifiedBy>
  <cp:revision>268</cp:revision>
  <cp:lastPrinted>2014-09-22T07:31:56Z</cp:lastPrinted>
  <dcterms:created xsi:type="dcterms:W3CDTF">1997-12-23T09:40:44Z</dcterms:created>
  <dcterms:modified xsi:type="dcterms:W3CDTF">2025-04-10T09:56:45Z</dcterms:modified>
</cp:coreProperties>
</file>